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3" r:id="rId3"/>
    <p:sldId id="304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8" r:id="rId14"/>
    <p:sldId id="316" r:id="rId15"/>
    <p:sldId id="317" r:id="rId16"/>
    <p:sldId id="315" r:id="rId17"/>
    <p:sldId id="319" r:id="rId18"/>
    <p:sldId id="320" r:id="rId19"/>
    <p:sldId id="321" r:id="rId20"/>
    <p:sldId id="322" r:id="rId2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9900"/>
    <a:srgbClr val="990033"/>
    <a:srgbClr val="00CC00"/>
    <a:srgbClr val="009999"/>
    <a:srgbClr val="CC0000"/>
    <a:srgbClr val="00CC99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 autoAdjust="0"/>
    <p:restoredTop sz="86173" autoAdjust="0"/>
  </p:normalViewPr>
  <p:slideViewPr>
    <p:cSldViewPr>
      <p:cViewPr varScale="1">
        <p:scale>
          <a:sx n="103" d="100"/>
          <a:sy n="103" d="100"/>
        </p:scale>
        <p:origin x="-10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6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DDA000D-448C-4A81-AA4A-02275E86DFD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AC3325-BA5A-4A73-9468-1A583D3C6E9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80201-73EE-4D47-9437-999663758D7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FC778-DE36-46F7-915D-76A2174C883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0490F-3D51-4BC7-A642-7E86B00B37A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CD887-4B61-47E1-B2AB-106526C5591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C36F0-F6B2-4799-B4AF-2E28BF9C535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9375F-378C-4858-8840-0EA5E54E6CD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12C89-B123-459B-93EF-84DBBB65293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26125-154A-48F9-ABCD-12126A8B68D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6F01A-037D-4B23-A8A5-4ED7B909C5A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BDD6-9BB5-422A-88E1-BB486B2E46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5597-B1FE-4F8B-BF75-E06CF83A191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87F3F-4C5C-40D6-9CE7-73A235CE8D3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8D3FD-5684-46DE-B77D-F879A8B0070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C5E2275C-31F2-4CCF-9C66-7F43D43ADD9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  <p:pic>
        <p:nvPicPr>
          <p:cNvPr id="2054" name="Immagine 6" descr="almater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58200" y="6172200"/>
            <a:ext cx="533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>
          <a:solidFill>
            <a:srgbClr val="3366FF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3340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2ACDF8-FA57-429D-A4C2-13ECCB35025B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3078" name="Immagine 8" descr="po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08388"/>
            <a:ext cx="4876800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438400"/>
            <a:ext cx="6400800" cy="990600"/>
          </a:xfrm>
        </p:spPr>
        <p:txBody>
          <a:bodyPr/>
          <a:lstStyle/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Alberto Montanari</a:t>
            </a:r>
          </a:p>
          <a:p>
            <a:pPr algn="l" eaLnBrk="1" hangingPunct="1"/>
            <a:r>
              <a:rPr lang="en-US" sz="1800" smtClean="0">
                <a:solidFill>
                  <a:schemeClr val="bg1"/>
                </a:solidFill>
              </a:rPr>
              <a:t>University of Bologna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0"/>
            <a:ext cx="4800600" cy="424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3105150"/>
            <a:ext cx="4800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914400"/>
            <a:ext cx="5638800" cy="4876800"/>
          </a:xfrm>
          <a:solidFill>
            <a:schemeClr val="bg2">
              <a:alpha val="67842"/>
            </a:schemeClr>
          </a:solidFill>
        </p:spPr>
        <p:txBody>
          <a:bodyPr/>
          <a:lstStyle/>
          <a:p>
            <a:pPr algn="l" eaLnBrk="1" hangingPunct="1"/>
            <a:r>
              <a:rPr lang="en-US" sz="6000" dirty="0" smtClean="0">
                <a:solidFill>
                  <a:schemeClr val="bg1"/>
                </a:solidFill>
                <a:latin typeface="Arial" pitchFamily="34" charset="0"/>
              </a:rPr>
              <a:t>Basic Principles of Water Resources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What is Water </a:t>
            </a:r>
            <a:r>
              <a:rPr lang="en-US" smtClean="0">
                <a:latin typeface="Arial" pitchFamily="34" charset="0"/>
              </a:rPr>
              <a:t>Resources Management?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7"/>
            <a:ext cx="8229600" cy="45259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We already know the formal definition. From a practical point of view it consists of finding the best way to use water.</a:t>
            </a:r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Basic principles for water resources management.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895600"/>
            <a:ext cx="4800600" cy="351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Basic Principles of Water Resources Management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23161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Dublin principles (1992).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0" lvl="0" indent="0">
              <a:lnSpc>
                <a:spcPct val="80000"/>
              </a:lnSpc>
              <a:buNone/>
            </a:pPr>
            <a:r>
              <a:rPr lang="en-US" sz="2400" dirty="0" smtClean="0"/>
              <a:t>There is also a rich literature about principles for water resources management: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Principles related to </a:t>
            </a:r>
            <a:r>
              <a:rPr lang="en-US" sz="2400" dirty="0" err="1" smtClean="0"/>
              <a:t>sovranity</a:t>
            </a:r>
            <a:r>
              <a:rPr lang="en-US" sz="2400" dirty="0" smtClean="0"/>
              <a:t> (states can dispose of their resources without damaging other states).</a:t>
            </a:r>
          </a:p>
          <a:p>
            <a:pPr marL="176213" lvl="0" indent="-176213">
              <a:lnSpc>
                <a:spcPct val="80000"/>
              </a:lnSpc>
            </a:pPr>
            <a:r>
              <a:rPr lang="it-IT" sz="2400" dirty="0" err="1" smtClean="0"/>
              <a:t>Principles</a:t>
            </a:r>
            <a:r>
              <a:rPr lang="it-IT" sz="2400" dirty="0" smtClean="0"/>
              <a:t> </a:t>
            </a:r>
            <a:r>
              <a:rPr lang="it-IT" sz="2400" dirty="0" err="1" smtClean="0"/>
              <a:t>related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the </a:t>
            </a:r>
            <a:r>
              <a:rPr lang="it-IT" sz="2400" dirty="0" err="1" smtClean="0"/>
              <a:t>use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resources</a:t>
            </a:r>
            <a:r>
              <a:rPr lang="it-IT" sz="2400" dirty="0" smtClean="0"/>
              <a:t> (</a:t>
            </a:r>
            <a:r>
              <a:rPr lang="it-IT" sz="2400" dirty="0" err="1" smtClean="0"/>
              <a:t>environmental</a:t>
            </a:r>
            <a:r>
              <a:rPr lang="it-IT" sz="2400" dirty="0" smtClean="0"/>
              <a:t> flow </a:t>
            </a:r>
            <a:r>
              <a:rPr lang="it-IT" sz="2400" dirty="0" err="1" smtClean="0"/>
              <a:t>etc</a:t>
            </a:r>
            <a:r>
              <a:rPr lang="it-IT" sz="2400" dirty="0" smtClean="0"/>
              <a:t>).</a:t>
            </a:r>
          </a:p>
          <a:p>
            <a:pPr marL="176213" lvl="0" indent="-176213">
              <a:lnSpc>
                <a:spcPct val="80000"/>
              </a:lnSpc>
            </a:pPr>
            <a:r>
              <a:rPr lang="it-IT" sz="2400" dirty="0" err="1" smtClean="0"/>
              <a:t>Principles</a:t>
            </a:r>
            <a:r>
              <a:rPr lang="it-IT" sz="2400" dirty="0" smtClean="0"/>
              <a:t> </a:t>
            </a:r>
            <a:r>
              <a:rPr lang="it-IT" sz="2400" dirty="0" err="1" smtClean="0"/>
              <a:t>related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environment</a:t>
            </a:r>
            <a:r>
              <a:rPr lang="it-IT" sz="2400" dirty="0" smtClean="0"/>
              <a:t> (</a:t>
            </a:r>
            <a:r>
              <a:rPr lang="it-IT" sz="2400" dirty="0" err="1" smtClean="0"/>
              <a:t>sustainability</a:t>
            </a:r>
            <a:r>
              <a:rPr lang="it-IT" sz="2400" dirty="0" smtClean="0"/>
              <a:t> </a:t>
            </a:r>
            <a:r>
              <a:rPr lang="it-IT" sz="2400" dirty="0" err="1" smtClean="0"/>
              <a:t>etc</a:t>
            </a:r>
            <a:r>
              <a:rPr lang="it-IT" sz="2400" dirty="0" smtClean="0"/>
              <a:t>).</a:t>
            </a:r>
          </a:p>
          <a:p>
            <a:pPr marL="176213" lvl="0" indent="-176213">
              <a:lnSpc>
                <a:spcPct val="80000"/>
              </a:lnSpc>
            </a:pPr>
            <a:r>
              <a:rPr lang="it-IT" sz="2400" dirty="0" err="1" smtClean="0"/>
              <a:t>Principles</a:t>
            </a:r>
            <a:r>
              <a:rPr lang="it-IT" sz="2400" dirty="0" smtClean="0"/>
              <a:t> </a:t>
            </a:r>
            <a:r>
              <a:rPr lang="it-IT" sz="2400" dirty="0" err="1" smtClean="0"/>
              <a:t>related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organisation</a:t>
            </a:r>
            <a:r>
              <a:rPr lang="it-IT" sz="2400" dirty="0" smtClean="0"/>
              <a:t> and </a:t>
            </a:r>
            <a:r>
              <a:rPr lang="it-IT" sz="2400" dirty="0" err="1" smtClean="0"/>
              <a:t>procedures</a:t>
            </a:r>
            <a:r>
              <a:rPr lang="it-IT" sz="2400" dirty="0" smtClean="0"/>
              <a:t> (</a:t>
            </a:r>
            <a:r>
              <a:rPr lang="it-IT" sz="2400" dirty="0" err="1" smtClean="0"/>
              <a:t>transparency</a:t>
            </a:r>
            <a:r>
              <a:rPr lang="it-IT" sz="2400" dirty="0" smtClean="0"/>
              <a:t>, </a:t>
            </a:r>
            <a:r>
              <a:rPr lang="it-IT" sz="2400" dirty="0" err="1" smtClean="0"/>
              <a:t>decision</a:t>
            </a:r>
            <a:r>
              <a:rPr lang="it-IT" sz="2400" dirty="0" smtClean="0"/>
              <a:t> </a:t>
            </a:r>
            <a:r>
              <a:rPr lang="it-IT" sz="2400" dirty="0" err="1" smtClean="0"/>
              <a:t>taken</a:t>
            </a:r>
            <a:r>
              <a:rPr lang="it-IT" sz="2400" dirty="0" smtClean="0"/>
              <a:t> at low </a:t>
            </a:r>
            <a:r>
              <a:rPr lang="it-IT" sz="2400" dirty="0" err="1" smtClean="0"/>
              <a:t>level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gerarchy</a:t>
            </a:r>
            <a:r>
              <a:rPr lang="it-IT" sz="2400" dirty="0" smtClean="0"/>
              <a:t> </a:t>
            </a:r>
            <a:r>
              <a:rPr lang="it-IT" sz="2400" dirty="0" err="1" smtClean="0"/>
              <a:t>etc</a:t>
            </a:r>
            <a:r>
              <a:rPr lang="it-IT" sz="2400" dirty="0" smtClean="0"/>
              <a:t>).</a:t>
            </a:r>
          </a:p>
          <a:p>
            <a:pPr marL="176213" lvl="0" indent="-176213">
              <a:lnSpc>
                <a:spcPct val="80000"/>
              </a:lnSpc>
            </a:pPr>
            <a:r>
              <a:rPr lang="it-IT" sz="2400" dirty="0" err="1" smtClean="0"/>
              <a:t>Principles</a:t>
            </a:r>
            <a:r>
              <a:rPr lang="it-IT" sz="2400" dirty="0" smtClean="0"/>
              <a:t> </a:t>
            </a:r>
            <a:r>
              <a:rPr lang="it-IT" sz="2400" dirty="0" err="1" smtClean="0"/>
              <a:t>related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transboundary</a:t>
            </a:r>
            <a:r>
              <a:rPr lang="it-IT" sz="2400" dirty="0" smtClean="0"/>
              <a:t> water </a:t>
            </a:r>
            <a:r>
              <a:rPr lang="it-IT" sz="2400" dirty="0" err="1" smtClean="0"/>
              <a:t>resources</a:t>
            </a:r>
            <a:r>
              <a:rPr lang="it-IT" sz="2400" dirty="0" smtClean="0"/>
              <a:t> management (</a:t>
            </a:r>
            <a:r>
              <a:rPr lang="it-IT" sz="2400" dirty="0" err="1" smtClean="0"/>
              <a:t>equity</a:t>
            </a:r>
            <a:r>
              <a:rPr lang="it-IT" sz="2400" dirty="0" smtClean="0"/>
              <a:t> </a:t>
            </a:r>
            <a:r>
              <a:rPr lang="it-IT" sz="2400" dirty="0" err="1" smtClean="0"/>
              <a:t>etc</a:t>
            </a:r>
            <a:r>
              <a:rPr lang="it-IT" sz="2400" dirty="0" smtClean="0"/>
              <a:t>).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What is Water </a:t>
            </a:r>
            <a:r>
              <a:rPr lang="en-US" smtClean="0">
                <a:latin typeface="Arial" pitchFamily="34" charset="0"/>
              </a:rPr>
              <a:t>Resources Management?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7"/>
            <a:ext cx="8229600" cy="45259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Integrated water resources management.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 necessary requirement is to know how much water is available, basing on synthetic or observed data. We already know how to generate data.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Once water availability is known, the subsequent fundamental step is the estimation of water demands. This requires an assessment of socio-economic conditions.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Focus is to be concentrated on irrigation demands. Civil use is the priority but irrigation demands are one order of magnitude higher.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Estimating water demands and water losses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 social analysis is needed to estimate the progress of population and social activities in the future.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The literature provides estimates of water demands per capita, depending on social level etc.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Water resources management planning requires a quantitative prediction of water uses in the future.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Estimation of water losses is often the most critical step. Water losses may occur in water distribution network (water supply systems, pipes, channels).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Estimation of other source or sink terms (water re-use, etc).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The basic tool: water balance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76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Water balance is the basic tool for water resources management.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It requires: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2000" dirty="0" smtClean="0"/>
              <a:t>Estimation of water availability.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2000" dirty="0" smtClean="0"/>
              <a:t>Estimation of water quality.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2000" dirty="0" smtClean="0"/>
              <a:t>Estimation of water demands.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2000" dirty="0" smtClean="0"/>
              <a:t>Estimation of water losses.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2000" dirty="0" smtClean="0"/>
              <a:t>Estimation of other water source or sink terms.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2000" dirty="0" smtClean="0"/>
              <a:t>Identification of the control volume: it is the water distribution district, sometimes enlarged to the water collection district. It can be further enlarged to include neighboring areas managed by the same water authority.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Water balance: critical issues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Estimation of groundwater dynamics and groundwater withdrawals.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Estimation of irrigation efficiency.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Estimation of water losses.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Estimation of future water quality.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Assessment of the impact of climate change.</a:t>
            </a:r>
          </a:p>
          <a:p>
            <a:pPr marL="176213" lvl="0" indent="-176213">
              <a:lnSpc>
                <a:spcPct val="8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Water balance: guidelines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Compute water balance with the level of details that is compatible with the available information (trade off with uncertainty).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Compute water balance transparently.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Clarify uncertainty and explain its effect on the results.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Involve stakeholders in decision making.</a:t>
            </a:r>
          </a:p>
          <a:p>
            <a:pPr marL="176213" lvl="0" indent="-176213">
              <a:lnSpc>
                <a:spcPct val="80000"/>
              </a:lnSpc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The management phase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Evaluation of current strategies for the use of water.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Assessment of the efficiency of the current configuration and possible room for improvement.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Evaluation of the possible alternatives for future water resources management.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Identification of a decision criteria.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Identification of the best option.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Sustainability of a decision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Strategies for water resources management often have an impact on the environment.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Strategies can be based on: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1600" dirty="0" err="1" smtClean="0"/>
              <a:t>Mobilising</a:t>
            </a:r>
            <a:r>
              <a:rPr lang="en-US" sz="1600" dirty="0" smtClean="0"/>
              <a:t> more water;</a:t>
            </a:r>
          </a:p>
          <a:p>
            <a:pPr marL="576263" lvl="1" indent="-176213">
              <a:lnSpc>
                <a:spcPct val="80000"/>
              </a:lnSpc>
            </a:pPr>
            <a:r>
              <a:rPr lang="en-US" sz="1600" dirty="0" smtClean="0"/>
              <a:t>Water savings (including more efficiency in water use).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Water savings have the priority today. Where water savings are not sufficient, mobilization of more water is necessary. But </a:t>
            </a:r>
            <a:r>
              <a:rPr lang="en-US" sz="2400" dirty="0" err="1" smtClean="0"/>
              <a:t>overmobilization</a:t>
            </a:r>
            <a:r>
              <a:rPr lang="en-US" sz="2400" dirty="0" smtClean="0"/>
              <a:t> must be avoided.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Care must be taken in building reservoirs.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Decision theory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Decision are numerically quantified by “decision variables” (example: water allocation to users).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The vector of the decision variables identifies a “decision plan”.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Decision variables are subjected to constraints, which must be identified.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Once the decision is well defined, one may use models to aid the decision, or “decision support systems”.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Decision theory: an example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 traditional way to solve IWRM problem is to associate to each decision plan an objective function and to optimize it.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Example: method of Lagrange multipliers.</a:t>
            </a:r>
          </a:p>
          <a:p>
            <a:pPr marL="176213" lvl="0" indent="-176213">
              <a:lnSpc>
                <a:spcPct val="80000"/>
              </a:lnSpc>
              <a:buNone/>
            </a:pPr>
            <a:endParaRPr lang="en-US" sz="2400" smtClean="0"/>
          </a:p>
          <a:p>
            <a:pPr marL="176213" lvl="0" indent="-176213">
              <a:lnSpc>
                <a:spcPct val="80000"/>
              </a:lnSpc>
              <a:buNone/>
            </a:pPr>
            <a:endParaRPr lang="en-US" sz="2400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762000" y="3276600"/>
          <a:ext cx="1564640" cy="838200"/>
        </p:xfrm>
        <a:graphic>
          <a:graphicData uri="http://schemas.openxmlformats.org/presentationml/2006/ole">
            <p:oleObj spid="_x0000_s2049" r:id="rId4" imgW="799753" imgH="431613" progId="">
              <p:embed/>
            </p:oleObj>
          </a:graphicData>
        </a:graphic>
      </p:graphicFrame>
      <p:sp>
        <p:nvSpPr>
          <p:cNvPr id="7" name="Rettangolo 6"/>
          <p:cNvSpPr/>
          <p:nvPr/>
        </p:nvSpPr>
        <p:spPr>
          <a:xfrm>
            <a:off x="838200" y="4267200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smtClean="0"/>
              <a:t>g</a:t>
            </a:r>
            <a:r>
              <a:rPr lang="it-IT" dirty="0" smtClean="0"/>
              <a:t>(X) = </a:t>
            </a:r>
            <a:r>
              <a:rPr lang="it-IT" i="1" dirty="0" smtClean="0"/>
              <a:t>b</a:t>
            </a:r>
            <a:endParaRPr lang="it-IT" dirty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62000" y="5105400"/>
          <a:ext cx="4055165" cy="457200"/>
        </p:xfrm>
        <a:graphic>
          <a:graphicData uri="http://schemas.openxmlformats.org/presentationml/2006/ole">
            <p:oleObj spid="_x0000_s2051" r:id="rId5" imgW="1954951" imgH="215806" progId="">
              <p:embed/>
            </p:oleObj>
          </a:graphicData>
        </a:graphic>
      </p:graphicFrame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5715000" y="3200400"/>
          <a:ext cx="1524000" cy="788276"/>
        </p:xfrm>
        <a:graphic>
          <a:graphicData uri="http://schemas.openxmlformats.org/presentationml/2006/ole">
            <p:oleObj spid="_x0000_s2053" r:id="rId6" imgW="825500" imgH="431800" progId="">
              <p:embed/>
            </p:oleObj>
          </a:graphicData>
        </a:graphic>
      </p:graphicFrame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5715000" y="4495800"/>
          <a:ext cx="1447800" cy="674543"/>
        </p:xfrm>
        <a:graphic>
          <a:graphicData uri="http://schemas.openxmlformats.org/presentationml/2006/ole">
            <p:oleObj spid="_x0000_s2055" r:id="rId7" imgW="837836" imgH="393529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Lagrange multipliers: an example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0" y="1219200"/>
          <a:ext cx="3448050" cy="457200"/>
        </p:xfrm>
        <a:graphic>
          <a:graphicData uri="http://schemas.openxmlformats.org/presentationml/2006/ole">
            <p:oleObj spid="_x0000_s46082" r:id="rId4" imgW="1727200" imgH="228600" progId="">
              <p:embed/>
            </p:oleObj>
          </a:graphicData>
        </a:graphic>
      </p:graphicFrame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0" y="1600200"/>
          <a:ext cx="3771900" cy="971550"/>
        </p:xfrm>
        <a:graphic>
          <a:graphicData uri="http://schemas.openxmlformats.org/presentationml/2006/ole">
            <p:oleObj spid="_x0000_s46083" r:id="rId5" imgW="1905000" imgH="482600" progId="">
              <p:embed/>
            </p:oleObj>
          </a:graphicData>
        </a:graphic>
      </p:graphicFrame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38100" y="2457450"/>
          <a:ext cx="4381500" cy="971550"/>
        </p:xfrm>
        <a:graphic>
          <a:graphicData uri="http://schemas.openxmlformats.org/presentationml/2006/ole">
            <p:oleObj spid="_x0000_s46084" r:id="rId6" imgW="2197100" imgH="482600" progId="">
              <p:embed/>
            </p:oleObj>
          </a:graphicData>
        </a:graphic>
      </p:graphicFrame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50" name="Object 14"/>
          <p:cNvGraphicFramePr>
            <a:graphicFrameLocks noChangeAspect="1"/>
          </p:cNvGraphicFramePr>
          <p:nvPr/>
        </p:nvGraphicFramePr>
        <p:xfrm>
          <a:off x="0" y="4495800"/>
          <a:ext cx="838200" cy="457200"/>
        </p:xfrm>
        <a:graphic>
          <a:graphicData uri="http://schemas.openxmlformats.org/presentationml/2006/ole">
            <p:oleObj spid="_x0000_s46085" r:id="rId7" imgW="419100" imgH="228600" progId="">
              <p:embed/>
            </p:oleObj>
          </a:graphicData>
        </a:graphic>
      </p:graphicFrame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52" name="Object 16"/>
          <p:cNvGraphicFramePr>
            <a:graphicFrameLocks noChangeAspect="1"/>
          </p:cNvGraphicFramePr>
          <p:nvPr/>
        </p:nvGraphicFramePr>
        <p:xfrm>
          <a:off x="0" y="5257800"/>
          <a:ext cx="5715000" cy="1009650"/>
        </p:xfrm>
        <a:graphic>
          <a:graphicData uri="http://schemas.openxmlformats.org/presentationml/2006/ole">
            <p:oleObj spid="_x0000_s46086" r:id="rId8" imgW="2882900" imgH="508000" progId="">
              <p:embed/>
            </p:oleObj>
          </a:graphicData>
        </a:graphic>
      </p:graphicFrame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58" name="Object 22"/>
          <p:cNvGraphicFramePr>
            <a:graphicFrameLocks noChangeAspect="1"/>
          </p:cNvGraphicFramePr>
          <p:nvPr/>
        </p:nvGraphicFramePr>
        <p:xfrm>
          <a:off x="0" y="3352800"/>
          <a:ext cx="1619250" cy="971550"/>
        </p:xfrm>
        <a:graphic>
          <a:graphicData uri="http://schemas.openxmlformats.org/presentationml/2006/ole">
            <p:oleObj spid="_x0000_s46087" r:id="rId9" imgW="812447" imgH="482391" progId="">
              <p:embed/>
            </p:oleObj>
          </a:graphicData>
        </a:graphic>
      </p:graphicFrame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64" name="Object 18"/>
          <p:cNvGraphicFramePr>
            <a:graphicFrameLocks noChangeAspect="1"/>
          </p:cNvGraphicFramePr>
          <p:nvPr/>
        </p:nvGraphicFramePr>
        <p:xfrm>
          <a:off x="5029200" y="1371600"/>
          <a:ext cx="3771900" cy="3467100"/>
        </p:xfrm>
        <a:graphic>
          <a:graphicData uri="http://schemas.openxmlformats.org/presentationml/2006/ole">
            <p:oleObj spid="_x0000_s46088" r:id="rId10" imgW="1879600" imgH="17272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Lagrange multipliers: an example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56" name="Object 20"/>
          <p:cNvGraphicFramePr>
            <a:graphicFrameLocks noChangeAspect="1"/>
          </p:cNvGraphicFramePr>
          <p:nvPr/>
        </p:nvGraphicFramePr>
        <p:xfrm>
          <a:off x="228600" y="1295400"/>
          <a:ext cx="2533650" cy="1009650"/>
        </p:xfrm>
        <a:graphic>
          <a:graphicData uri="http://schemas.openxmlformats.org/presentationml/2006/ole">
            <p:oleObj spid="_x0000_s41993" r:id="rId4" imgW="1270000" imgH="508000" progId="">
              <p:embed/>
            </p:oleObj>
          </a:graphicData>
        </a:graphic>
      </p:graphicFrame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58" name="Object 22"/>
          <p:cNvGraphicFramePr>
            <a:graphicFrameLocks noChangeAspect="1"/>
          </p:cNvGraphicFramePr>
          <p:nvPr/>
        </p:nvGraphicFramePr>
        <p:xfrm>
          <a:off x="304800" y="2667000"/>
          <a:ext cx="1619250" cy="971550"/>
        </p:xfrm>
        <a:graphic>
          <a:graphicData uri="http://schemas.openxmlformats.org/presentationml/2006/ole">
            <p:oleObj spid="_x0000_s41994" r:id="rId5" imgW="812447" imgH="482391" progId="">
              <p:embed/>
            </p:oleObj>
          </a:graphicData>
        </a:graphic>
      </p:graphicFrame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9962" name="Object 26"/>
          <p:cNvGraphicFramePr>
            <a:graphicFrameLocks noChangeAspect="1"/>
          </p:cNvGraphicFramePr>
          <p:nvPr/>
        </p:nvGraphicFramePr>
        <p:xfrm>
          <a:off x="304800" y="4114800"/>
          <a:ext cx="4705350" cy="1752600"/>
        </p:xfrm>
        <a:graphic>
          <a:graphicData uri="http://schemas.openxmlformats.org/presentationml/2006/ole">
            <p:oleObj spid="_x0000_s41996" r:id="rId6" imgW="2362200" imgH="8763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</a:rPr>
              <a:t>Decision theory: </a:t>
            </a:r>
            <a:r>
              <a:rPr lang="en-US" dirty="0" smtClean="0">
                <a:latin typeface="Arial" pitchFamily="34" charset="0"/>
              </a:rPr>
              <a:t>another </a:t>
            </a:r>
            <a:r>
              <a:rPr lang="en-US" dirty="0" smtClean="0">
                <a:latin typeface="Arial" pitchFamily="34" charset="0"/>
              </a:rPr>
              <a:t>example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6237"/>
            <a:ext cx="8229600" cy="3154363"/>
          </a:xfrm>
        </p:spPr>
        <p:txBody>
          <a:bodyPr/>
          <a:lstStyle/>
          <a:p>
            <a:pPr marL="176213" lvl="0" indent="-176213">
              <a:lnSpc>
                <a:spcPct val="80000"/>
              </a:lnSpc>
            </a:pPr>
            <a:r>
              <a:rPr lang="en-US" sz="2400" dirty="0" err="1" smtClean="0"/>
              <a:t>Pairwise</a:t>
            </a:r>
            <a:r>
              <a:rPr lang="en-US" sz="2400" dirty="0" smtClean="0"/>
              <a:t> comparison (see contributions by </a:t>
            </a:r>
            <a:r>
              <a:rPr lang="en-US" sz="2400" dirty="0" err="1" smtClean="0"/>
              <a:t>Saaty</a:t>
            </a:r>
            <a:r>
              <a:rPr lang="en-US" sz="2400" dirty="0" smtClean="0"/>
              <a:t>) 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If more than one alternatives are possible, each alternative can be assigned a weight quantifying its importance by means of </a:t>
            </a:r>
            <a:r>
              <a:rPr lang="en-US" sz="2400" dirty="0" err="1" smtClean="0"/>
              <a:t>pairwise</a:t>
            </a:r>
            <a:r>
              <a:rPr lang="en-US" sz="2400" dirty="0" smtClean="0"/>
              <a:t> comparison.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Alternatives are compared with subsequent </a:t>
            </a:r>
            <a:r>
              <a:rPr lang="en-US" sz="2400" dirty="0" err="1" smtClean="0"/>
              <a:t>pairwise</a:t>
            </a:r>
            <a:r>
              <a:rPr lang="en-US" sz="2400" dirty="0" smtClean="0"/>
              <a:t> comparisons.</a:t>
            </a:r>
          </a:p>
          <a:p>
            <a:pPr marL="176213" lvl="0" indent="-176213">
              <a:lnSpc>
                <a:spcPct val="80000"/>
              </a:lnSpc>
            </a:pPr>
            <a:endParaRPr lang="en-US" sz="2400" dirty="0" smtClean="0"/>
          </a:p>
          <a:p>
            <a:pPr marL="176213" lvl="0" indent="-176213">
              <a:lnSpc>
                <a:spcPct val="80000"/>
              </a:lnSpc>
            </a:pPr>
            <a:r>
              <a:rPr lang="en-US" sz="2400" dirty="0" smtClean="0"/>
              <a:t>We are asked to  quantify the relative importance of an alternative with respect to another one, one by one.</a:t>
            </a:r>
            <a:endParaRPr lang="en-US" sz="2400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pitchFamily="34" charset="0"/>
              </a:rPr>
              <a:t>Pairwise</a:t>
            </a:r>
            <a:r>
              <a:rPr lang="en-US" dirty="0" smtClean="0">
                <a:latin typeface="Arial" pitchFamily="34" charset="0"/>
              </a:rPr>
              <a:t> comparison: </a:t>
            </a:r>
            <a:r>
              <a:rPr lang="en-US" dirty="0" smtClean="0">
                <a:latin typeface="Arial" pitchFamily="34" charset="0"/>
              </a:rPr>
              <a:t>an example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457200" y="1676400"/>
            <a:ext cx="82296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suppose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we have to evaluate water resources management options and 3 criteria were identified to make the selection: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400" kern="0" baseline="0" dirty="0" smtClean="0">
              <a:latin typeface="+mn-lt"/>
            </a:endParaRPr>
          </a:p>
          <a:p>
            <a:pPr marL="176213" marR="0" lvl="0" indent="-176213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Recipient benefit RB (economic benefit for the recipient of water).</a:t>
            </a:r>
          </a:p>
          <a:p>
            <a:pPr marL="176213" marR="0" lvl="0" indent="-176213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kern="0" baseline="0" dirty="0" smtClean="0">
                <a:latin typeface="+mn-lt"/>
              </a:rPr>
              <a:t>Institutional benefits IB (economic benefit for the institution).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Societal benefits SB (economic benefit for the society).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kern="0" baseline="0" dirty="0" smtClean="0">
              <a:latin typeface="+mn-lt"/>
            </a:endParaRP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have three benefits to which we have to assign a weight to compute a resulting total benefit (note: Pareto analysis can be used to identify non dominated solutions).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pitchFamily="34" charset="0"/>
              </a:rPr>
              <a:t>Pairwise</a:t>
            </a:r>
            <a:r>
              <a:rPr lang="en-US" dirty="0" smtClean="0">
                <a:latin typeface="Arial" pitchFamily="34" charset="0"/>
              </a:rPr>
              <a:t> comparison: </a:t>
            </a:r>
            <a:r>
              <a:rPr lang="en-US" dirty="0" smtClean="0">
                <a:latin typeface="Arial" pitchFamily="34" charset="0"/>
              </a:rPr>
              <a:t>an example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39965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951" y="1560513"/>
            <a:ext cx="6919649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pitchFamily="34" charset="0"/>
              </a:rPr>
              <a:t>Pairwise</a:t>
            </a:r>
            <a:r>
              <a:rPr lang="en-US" dirty="0" smtClean="0">
                <a:latin typeface="Arial" pitchFamily="34" charset="0"/>
              </a:rPr>
              <a:t> comparison: </a:t>
            </a:r>
            <a:r>
              <a:rPr lang="en-US" dirty="0" smtClean="0">
                <a:latin typeface="Arial" pitchFamily="34" charset="0"/>
              </a:rPr>
              <a:t>an example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6782" y="2276475"/>
            <a:ext cx="692801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suppose that we decide accordingly to the following table.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57200" y="3657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 careful! The evaluation is inconsistent. In fact,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RB = 3 IB and RB = 5 SB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400" kern="0" dirty="0" smtClean="0">
                <a:latin typeface="+mn-lt"/>
              </a:rPr>
              <a:t>then 3 IB = 5 SB, namely, IB = 5/3 SB and NOT 3.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400" kern="0" dirty="0" smtClean="0">
                <a:latin typeface="+mn-lt"/>
              </a:rPr>
              <a:t>Inconsistency can be tolerated, but affects the evaluation that maybe inconsistent itself.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066800" y="2341416"/>
            <a:ext cx="1371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pitchFamily="34" charset="0"/>
              </a:rPr>
              <a:t>Pairwise</a:t>
            </a:r>
            <a:r>
              <a:rPr lang="en-US" dirty="0" smtClean="0">
                <a:latin typeface="Arial" pitchFamily="34" charset="0"/>
              </a:rPr>
              <a:t> comparison: </a:t>
            </a:r>
            <a:r>
              <a:rPr lang="en-US" dirty="0" smtClean="0">
                <a:latin typeface="Arial" pitchFamily="34" charset="0"/>
              </a:rPr>
              <a:t>an example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6782" y="2276475"/>
            <a:ext cx="692801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Computation of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weights to be assigned to RB, IB and SB.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57200" y="3657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method: make the sum of each column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equal to 1 and compute the average result (it was applied above)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400" kern="0" baseline="0" dirty="0" smtClean="0">
              <a:latin typeface="+mn-lt"/>
            </a:endParaRP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method: make the sum of each columns equal to 1 and compute the values of the weights that have the minimum distance from the results.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CA8DDD-E486-4E1A-A0F9-5409EFC7D67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latin typeface="Arial" pitchFamily="34" charset="0"/>
              </a:rPr>
              <a:t>Pairwise</a:t>
            </a:r>
            <a:r>
              <a:rPr lang="en-US" dirty="0" smtClean="0">
                <a:latin typeface="Arial" pitchFamily="34" charset="0"/>
              </a:rPr>
              <a:t> comparison: efficiency test</a:t>
            </a:r>
            <a:endParaRPr lang="en-US" dirty="0" smtClean="0">
              <a:latin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Saaty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proposed the following consistency test: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2209800"/>
            <a:ext cx="226367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57200" y="3276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where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</a:rPr>
              <a:t>l</a:t>
            </a:r>
            <a:r>
              <a:rPr kumimoji="0" lang="en-US" sz="2400" b="0" i="1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maximum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eigenvalue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matrix and n is the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eigenvalue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perfectly consistent matrix.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400" kern="0" dirty="0" smtClean="0">
              <a:latin typeface="+mn-lt"/>
            </a:endParaRP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Saaty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defined the consistency ratio as the ratio between 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 </a:t>
            </a:r>
            <a:r>
              <a:rPr kumimoji="0" lang="en-US" sz="2400" b="0" i="1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matrix where judgments are randomly selected (but reciprocal are correctly computed).</a:t>
            </a: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400" kern="0" baseline="0" dirty="0" smtClean="0">
              <a:latin typeface="+mn-lt"/>
            </a:endParaRPr>
          </a:p>
          <a:p>
            <a:pPr marR="0" lvl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Saaty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provided reference values for the consistency ratio.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1131</Words>
  <Application>Microsoft Office PowerPoint</Application>
  <PresentationFormat>Presentazione su schermo (4:3)</PresentationFormat>
  <Paragraphs>173</Paragraphs>
  <Slides>20</Slides>
  <Notes>20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0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Default Design</vt:lpstr>
      <vt:lpstr>Basic Principles of Water Resources Management</vt:lpstr>
      <vt:lpstr>What is Water Resources Management?</vt:lpstr>
      <vt:lpstr>Basic Principles of Water Resources Management</vt:lpstr>
      <vt:lpstr>What is Water Resources Management?</vt:lpstr>
      <vt:lpstr>Estimating water demands and water losses</vt:lpstr>
      <vt:lpstr>The basic tool: water balance</vt:lpstr>
      <vt:lpstr>Water balance: critical issues</vt:lpstr>
      <vt:lpstr>Water balance: guidelines</vt:lpstr>
      <vt:lpstr>The management phase</vt:lpstr>
      <vt:lpstr>Sustainability of a decision</vt:lpstr>
      <vt:lpstr>Decision theory</vt:lpstr>
      <vt:lpstr>Decision theory: an example</vt:lpstr>
      <vt:lpstr>Lagrange multipliers: an example</vt:lpstr>
      <vt:lpstr>Lagrange multipliers: an example</vt:lpstr>
      <vt:lpstr>Decision theory: another example</vt:lpstr>
      <vt:lpstr>Pairwise comparison: an example</vt:lpstr>
      <vt:lpstr>Pairwise comparison: an example</vt:lpstr>
      <vt:lpstr>Pairwise comparison: an example</vt:lpstr>
      <vt:lpstr>Pairwise comparison: an example</vt:lpstr>
      <vt:lpstr>Pairwise comparison: efficiency test</vt:lpstr>
    </vt:vector>
  </TitlesOfParts>
  <Company>Penn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Resources Engineering</dc:title>
  <dc:creator>thorsten</dc:creator>
  <cp:lastModifiedBy>sturno</cp:lastModifiedBy>
  <cp:revision>269</cp:revision>
  <dcterms:created xsi:type="dcterms:W3CDTF">2005-12-13T01:02:29Z</dcterms:created>
  <dcterms:modified xsi:type="dcterms:W3CDTF">2011-05-17T10:58:11Z</dcterms:modified>
</cp:coreProperties>
</file>