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303" r:id="rId3"/>
    <p:sldId id="304" r:id="rId4"/>
    <p:sldId id="305" r:id="rId5"/>
    <p:sldId id="306" r:id="rId6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CC9900"/>
    <a:srgbClr val="990033"/>
    <a:srgbClr val="00CC00"/>
    <a:srgbClr val="009999"/>
    <a:srgbClr val="CC0000"/>
    <a:srgbClr val="00CC99"/>
    <a:srgbClr val="33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1" autoAdjust="0"/>
    <p:restoredTop sz="86173" autoAdjust="0"/>
  </p:normalViewPr>
  <p:slideViewPr>
    <p:cSldViewPr>
      <p:cViewPr varScale="1">
        <p:scale>
          <a:sx n="103" d="100"/>
          <a:sy n="103" d="100"/>
        </p:scale>
        <p:origin x="-10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4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7" Type="http://schemas.openxmlformats.org/officeDocument/2006/relationships/image" Target="../media/image13.wmf"/><Relationship Id="rId2" Type="http://schemas.openxmlformats.org/officeDocument/2006/relationships/image" Target="../media/image8.wmf"/><Relationship Id="rId1" Type="http://schemas.openxmlformats.org/officeDocument/2006/relationships/image" Target="../media/image7.e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9DDA000D-448C-4A81-AA4A-02275E86DFD4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AC3325-BA5A-4A73-9468-1A583D3C6E93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AFC778-DE36-46F7-915D-76A2174C883B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40490F-3D51-4BC7-A642-7E86B00B37A4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CD887-4B61-47E1-B2AB-106526C55912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4C36F0-F6B2-4799-B4AF-2E28BF9C5353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9375F-378C-4858-8840-0EA5E54E6CDB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912C89-B123-459B-93EF-84DBBB65293D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26125-154A-48F9-ABCD-12126A8B68DF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76F01A-037D-4B23-A8A5-4ED7B909C5AD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C6BDD6-9BB5-422A-88E1-BB486B2E4652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45597-B1FE-4F8B-BF75-E06CF83A1917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887F3F-4C5C-40D6-9CE7-73A235CE8D3A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E8D3FD-5684-46DE-B77D-F879A8B0070D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fld id="{C5E2275C-31F2-4CCF-9C66-7F43D43ADD9E}" type="slidenum">
              <a:rPr lang="en-US"/>
              <a:pPr>
                <a:defRPr/>
              </a:pPr>
              <a:t>‹N›</a:t>
            </a:fld>
            <a:endParaRPr lang="en-US"/>
          </a:p>
        </p:txBody>
      </p:sp>
      <p:pic>
        <p:nvPicPr>
          <p:cNvPr id="2054" name="Immagine 6" descr="almater.jp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458200" y="6172200"/>
            <a:ext cx="5334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Comic Sans MS" pitchFamily="66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Comic Sans MS" pitchFamily="66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Comic Sans MS" pitchFamily="66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Comic Sans MS" pitchFamily="66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Comic Sans MS" pitchFamily="66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Comic Sans MS" pitchFamily="66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Comic Sans MS" pitchFamily="66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334000" cy="35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A2ACDF8-FA57-429D-A4C2-13ECCB35025B}" type="slidenum">
              <a:rPr lang="en-US" smtClean="0"/>
              <a:pPr/>
              <a:t>1</a:t>
            </a:fld>
            <a:endParaRPr lang="en-US" smtClean="0"/>
          </a:p>
        </p:txBody>
      </p:sp>
      <p:pic>
        <p:nvPicPr>
          <p:cNvPr id="3078" name="Immagine 8" descr="po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608388"/>
            <a:ext cx="4876800" cy="324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2438400"/>
            <a:ext cx="6400800" cy="990600"/>
          </a:xfrm>
        </p:spPr>
        <p:txBody>
          <a:bodyPr/>
          <a:lstStyle/>
          <a:p>
            <a:pPr algn="l" eaLnBrk="1" hangingPunct="1"/>
            <a:r>
              <a:rPr lang="en-US" sz="1800" smtClean="0">
                <a:solidFill>
                  <a:schemeClr val="bg1"/>
                </a:solidFill>
              </a:rPr>
              <a:t>Alberto Montanari</a:t>
            </a:r>
          </a:p>
          <a:p>
            <a:pPr algn="l" eaLnBrk="1" hangingPunct="1"/>
            <a:r>
              <a:rPr lang="en-US" sz="1800" smtClean="0">
                <a:solidFill>
                  <a:schemeClr val="bg1"/>
                </a:solidFill>
              </a:rPr>
              <a:t>University of Bologna</a:t>
            </a:r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43400" y="0"/>
            <a:ext cx="4800600" cy="4245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43400" y="3105150"/>
            <a:ext cx="4800600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8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05200" y="914400"/>
            <a:ext cx="5638800" cy="4876800"/>
          </a:xfrm>
          <a:solidFill>
            <a:schemeClr val="bg2">
              <a:alpha val="67842"/>
            </a:schemeClr>
          </a:solidFill>
        </p:spPr>
        <p:txBody>
          <a:bodyPr/>
          <a:lstStyle/>
          <a:p>
            <a:pPr algn="l" eaLnBrk="1" hangingPunct="1"/>
            <a:r>
              <a:rPr lang="en-US" sz="6000" dirty="0" smtClean="0">
                <a:solidFill>
                  <a:schemeClr val="bg1"/>
                </a:solidFill>
                <a:latin typeface="Arial" pitchFamily="34" charset="0"/>
              </a:rPr>
              <a:t>Infiltration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CA8DDD-E486-4E1A-A0F9-5409EFC7D671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Infiltration models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Infiltration models are a crucial issue for rainfall runoff </a:t>
            </a:r>
            <a:r>
              <a:rPr lang="en-US" sz="2400" dirty="0" err="1" smtClean="0"/>
              <a:t>modelling</a:t>
            </a:r>
            <a:r>
              <a:rPr lang="en-US" sz="2400" dirty="0" smtClean="0"/>
              <a:t>.</a:t>
            </a:r>
          </a:p>
          <a:p>
            <a:pPr marL="176213" lvl="0" indent="-176213">
              <a:lnSpc>
                <a:spcPct val="80000"/>
              </a:lnSpc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Infiltration </a:t>
            </a:r>
            <a:r>
              <a:rPr lang="en-US" sz="2400" dirty="0" err="1" smtClean="0"/>
              <a:t>modelling</a:t>
            </a:r>
            <a:r>
              <a:rPr lang="en-US" sz="2400" dirty="0" smtClean="0"/>
              <a:t> is embedded in some models like </a:t>
            </a:r>
            <a:r>
              <a:rPr lang="en-US" sz="2400" dirty="0" err="1" smtClean="0"/>
              <a:t>Hymod</a:t>
            </a:r>
            <a:r>
              <a:rPr lang="en-US" sz="2400" dirty="0" smtClean="0"/>
              <a:t>. However, it is important to </a:t>
            </a:r>
            <a:r>
              <a:rPr lang="en-US" sz="2400" dirty="0" err="1" smtClean="0"/>
              <a:t>realise</a:t>
            </a:r>
            <a:r>
              <a:rPr lang="en-US" sz="2400" dirty="0" smtClean="0"/>
              <a:t> how they account for it.</a:t>
            </a:r>
          </a:p>
          <a:p>
            <a:pPr marL="176213" lvl="0" indent="-176213">
              <a:lnSpc>
                <a:spcPct val="80000"/>
              </a:lnSpc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err="1" smtClean="0"/>
              <a:t>Hortonian</a:t>
            </a:r>
            <a:r>
              <a:rPr lang="en-US" sz="2400" dirty="0" smtClean="0"/>
              <a:t> </a:t>
            </a:r>
            <a:r>
              <a:rPr lang="en-US" sz="2400" dirty="0" err="1" smtClean="0"/>
              <a:t>vs</a:t>
            </a:r>
            <a:r>
              <a:rPr lang="en-US" sz="2400" dirty="0" smtClean="0"/>
              <a:t> </a:t>
            </a:r>
            <a:r>
              <a:rPr lang="en-US" sz="2400" dirty="0" err="1" smtClean="0"/>
              <a:t>Dunnian</a:t>
            </a:r>
            <a:r>
              <a:rPr lang="en-US" sz="2400" dirty="0" smtClean="0"/>
              <a:t> approaches (infiltration excess </a:t>
            </a:r>
            <a:r>
              <a:rPr lang="en-US" sz="2400" dirty="0" err="1" smtClean="0"/>
              <a:t>vs</a:t>
            </a:r>
            <a:r>
              <a:rPr lang="en-US" sz="2400" dirty="0" smtClean="0"/>
              <a:t> excess of saturation).</a:t>
            </a:r>
          </a:p>
          <a:p>
            <a:pPr marL="176213" lvl="0" indent="-176213">
              <a:lnSpc>
                <a:spcPct val="80000"/>
              </a:lnSpc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Fixed threshold and percentage model.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Horton model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76213" lvl="0" indent="-176213">
              <a:lnSpc>
                <a:spcPct val="80000"/>
              </a:lnSpc>
            </a:pPr>
            <a:r>
              <a:rPr lang="en-US" sz="2400" dirty="0" err="1" smtClean="0"/>
              <a:t>Hortonian</a:t>
            </a:r>
            <a:r>
              <a:rPr lang="en-US" sz="2400" dirty="0" smtClean="0"/>
              <a:t> approach – Very classical</a:t>
            </a:r>
          </a:p>
          <a:p>
            <a:pPr marL="176213" lvl="0" indent="-176213">
              <a:lnSpc>
                <a:spcPct val="80000"/>
              </a:lnSpc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Need to define initial and asymptotic infiltration rates.</a:t>
            </a:r>
          </a:p>
          <a:p>
            <a:pPr marL="176213" lvl="0" indent="-176213">
              <a:lnSpc>
                <a:spcPct val="80000"/>
              </a:lnSpc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  <a:buNone/>
            </a:pPr>
            <a:r>
              <a:rPr lang="en-US" sz="2400" dirty="0" smtClean="0"/>
              <a:t>	f(t) = </a:t>
            </a:r>
            <a:r>
              <a:rPr lang="en-US" sz="2400" dirty="0" err="1" smtClean="0"/>
              <a:t>f</a:t>
            </a:r>
            <a:r>
              <a:rPr lang="en-US" sz="2400" baseline="-25000" dirty="0" err="1" smtClean="0"/>
              <a:t>c</a:t>
            </a:r>
            <a:r>
              <a:rPr lang="en-US" sz="2400" dirty="0" smtClean="0"/>
              <a:t> + (f</a:t>
            </a:r>
            <a:r>
              <a:rPr lang="en-US" sz="2400" baseline="-25000" dirty="0" smtClean="0"/>
              <a:t>0</a:t>
            </a:r>
            <a:r>
              <a:rPr lang="en-US" sz="2400" dirty="0" smtClean="0"/>
              <a:t>-f</a:t>
            </a:r>
            <a:r>
              <a:rPr lang="en-US" sz="2400" baseline="-25000" dirty="0" smtClean="0"/>
              <a:t>c</a:t>
            </a:r>
            <a:r>
              <a:rPr lang="en-US" sz="2400" dirty="0" smtClean="0"/>
              <a:t>) e</a:t>
            </a:r>
            <a:r>
              <a:rPr lang="en-US" sz="2400" baseline="30000" dirty="0" smtClean="0"/>
              <a:t>-t/k</a:t>
            </a:r>
          </a:p>
          <a:p>
            <a:pPr marL="176213" lvl="0" indent="-176213">
              <a:lnSpc>
                <a:spcPct val="80000"/>
              </a:lnSpc>
              <a:buNone/>
            </a:pPr>
            <a:endParaRPr lang="en-US" sz="2400" dirty="0" smtClean="0"/>
          </a:p>
          <a:p>
            <a:pPr marL="176213" indent="-176213">
              <a:lnSpc>
                <a:spcPct val="80000"/>
              </a:lnSpc>
            </a:pPr>
            <a:r>
              <a:rPr lang="en-US" sz="2400" dirty="0" smtClean="0"/>
              <a:t>Need to shift the curve</a:t>
            </a:r>
            <a:br>
              <a:rPr lang="en-US" sz="2400" dirty="0" smtClean="0"/>
            </a:br>
            <a:r>
              <a:rPr lang="en-US" sz="2400" dirty="0" smtClean="0"/>
              <a:t>when rainfall is lower</a:t>
            </a:r>
            <a:br>
              <a:rPr lang="en-US" sz="2400" dirty="0" smtClean="0"/>
            </a:br>
            <a:r>
              <a:rPr lang="en-US" sz="2400" dirty="0" smtClean="0"/>
              <a:t>than infiltration potential</a:t>
            </a:r>
          </a:p>
        </p:txBody>
      </p:sp>
      <p:pic>
        <p:nvPicPr>
          <p:cNvPr id="6" name="Immagine 5" descr="chow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2895600"/>
            <a:ext cx="4398264" cy="3189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SCS-CN model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4525963"/>
          </a:xfrm>
        </p:spPr>
        <p:txBody>
          <a:bodyPr/>
          <a:lstStyle/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Conceptual model</a:t>
            </a:r>
          </a:p>
          <a:p>
            <a:pPr marL="176213" lvl="0" indent="-176213">
              <a:lnSpc>
                <a:spcPct val="80000"/>
              </a:lnSpc>
            </a:pPr>
            <a:endParaRPr lang="en-US" sz="2400" dirty="0" smtClean="0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3073" name="Object 1"/>
          <p:cNvGraphicFramePr>
            <a:graphicFrameLocks noChangeAspect="1"/>
          </p:cNvGraphicFramePr>
          <p:nvPr/>
        </p:nvGraphicFramePr>
        <p:xfrm>
          <a:off x="5876925" y="1371600"/>
          <a:ext cx="2733675" cy="1914525"/>
        </p:xfrm>
        <a:graphic>
          <a:graphicData uri="http://schemas.openxmlformats.org/presentationml/2006/ole">
            <p:oleObj spid="_x0000_s3073" name="Microsoft Word Picture" r:id="rId4" imgW="2734732" imgH="1912929" progId="Word.Picture.8">
              <p:embed/>
            </p:oleObj>
          </a:graphicData>
        </a:graphic>
      </p:graphicFrame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1223963" y="1371600"/>
          <a:ext cx="2954337" cy="1014413"/>
        </p:xfrm>
        <a:graphic>
          <a:graphicData uri="http://schemas.openxmlformats.org/presentationml/2006/ole">
            <p:oleObj spid="_x0000_s3075" r:id="rId5" imgW="1244600" imgH="431800" progId="">
              <p:embed/>
            </p:oleObj>
          </a:graphicData>
        </a:graphic>
      </p:graphicFrame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990600" y="2590800"/>
          <a:ext cx="4178300" cy="536575"/>
        </p:xfrm>
        <a:graphic>
          <a:graphicData uri="http://schemas.openxmlformats.org/presentationml/2006/ole">
            <p:oleObj spid="_x0000_s3077" r:id="rId6" imgW="1778000" imgH="228600" progId="">
              <p:embed/>
            </p:oleObj>
          </a:graphicData>
        </a:graphic>
      </p:graphicFrame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3079" name="Object 7"/>
          <p:cNvGraphicFramePr>
            <a:graphicFrameLocks noChangeAspect="1"/>
          </p:cNvGraphicFramePr>
          <p:nvPr/>
        </p:nvGraphicFramePr>
        <p:xfrm>
          <a:off x="268287" y="3276600"/>
          <a:ext cx="5370513" cy="1014413"/>
        </p:xfrm>
        <a:graphic>
          <a:graphicData uri="http://schemas.openxmlformats.org/presentationml/2006/ole">
            <p:oleObj spid="_x0000_s3079" r:id="rId7" imgW="2286000" imgH="431800" progId="">
              <p:embed/>
            </p:oleObj>
          </a:graphicData>
        </a:graphic>
      </p:graphicFrame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3081" name="Object 9"/>
          <p:cNvGraphicFramePr>
            <a:graphicFrameLocks noChangeAspect="1"/>
          </p:cNvGraphicFramePr>
          <p:nvPr/>
        </p:nvGraphicFramePr>
        <p:xfrm>
          <a:off x="609600" y="4352925"/>
          <a:ext cx="3819525" cy="1133475"/>
        </p:xfrm>
        <a:graphic>
          <a:graphicData uri="http://schemas.openxmlformats.org/presentationml/2006/ole">
            <p:oleObj spid="_x0000_s3081" r:id="rId8" imgW="1625600" imgH="482600" progId="">
              <p:embed/>
            </p:oleObj>
          </a:graphicData>
        </a:graphic>
      </p:graphicFrame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3083" name="Object 11"/>
          <p:cNvGraphicFramePr>
            <a:graphicFrameLocks noChangeAspect="1"/>
          </p:cNvGraphicFramePr>
          <p:nvPr/>
        </p:nvGraphicFramePr>
        <p:xfrm>
          <a:off x="633412" y="5724525"/>
          <a:ext cx="3938588" cy="1133475"/>
        </p:xfrm>
        <a:graphic>
          <a:graphicData uri="http://schemas.openxmlformats.org/presentationml/2006/ole">
            <p:oleObj spid="_x0000_s3083" r:id="rId9" imgW="1676400" imgH="482600" progId="">
              <p:embed/>
            </p:oleObj>
          </a:graphicData>
        </a:graphic>
      </p:graphicFrame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3085" name="Object 13"/>
          <p:cNvGraphicFramePr>
            <a:graphicFrameLocks noChangeAspect="1"/>
          </p:cNvGraphicFramePr>
          <p:nvPr/>
        </p:nvGraphicFramePr>
        <p:xfrm>
          <a:off x="5969000" y="5310187"/>
          <a:ext cx="2565400" cy="1014413"/>
        </p:xfrm>
        <a:graphic>
          <a:graphicData uri="http://schemas.openxmlformats.org/presentationml/2006/ole">
            <p:oleObj spid="_x0000_s3085" r:id="rId10" imgW="1091726" imgH="431613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Rainfall-Runoff </a:t>
            </a:r>
            <a:r>
              <a:rPr lang="en-US" dirty="0" err="1" smtClean="0">
                <a:latin typeface="Arial" pitchFamily="34" charset="0"/>
              </a:rPr>
              <a:t>modelling</a:t>
            </a:r>
            <a:r>
              <a:rPr lang="en-US" dirty="0" smtClean="0">
                <a:latin typeface="Arial" pitchFamily="34" charset="0"/>
              </a:rPr>
              <a:t>: final considerations</a:t>
            </a:r>
            <a:endParaRPr lang="en-US" dirty="0" smtClean="0">
              <a:latin typeface="Arial" pitchFamily="34" charset="0"/>
            </a:endParaRP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93837"/>
            <a:ext cx="8229600" cy="4525963"/>
          </a:xfrm>
        </p:spPr>
        <p:txBody>
          <a:bodyPr/>
          <a:lstStyle/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Model identification, calibration and validation</a:t>
            </a:r>
          </a:p>
          <a:p>
            <a:pPr marL="176213" lvl="0" indent="-176213">
              <a:lnSpc>
                <a:spcPct val="80000"/>
              </a:lnSpc>
              <a:buNone/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A proper identification of the most appropriate model should take into account the real world purposes as well as pros and cons of each </a:t>
            </a:r>
            <a:r>
              <a:rPr lang="en-US" sz="2400" dirty="0" err="1" smtClean="0"/>
              <a:t>modelling</a:t>
            </a:r>
            <a:r>
              <a:rPr lang="en-US" sz="2400" dirty="0" smtClean="0"/>
              <a:t> approach:</a:t>
            </a:r>
          </a:p>
          <a:p>
            <a:pPr marL="176213" lvl="0" indent="-176213">
              <a:lnSpc>
                <a:spcPct val="80000"/>
              </a:lnSpc>
              <a:buNone/>
            </a:pPr>
            <a:r>
              <a:rPr lang="en-US" sz="2400" dirty="0" smtClean="0"/>
              <a:t>	</a:t>
            </a:r>
            <a:r>
              <a:rPr lang="en-US" sz="2400" dirty="0" smtClean="0"/>
              <a:t>- Event based versus continuous simulation models;</a:t>
            </a:r>
          </a:p>
          <a:p>
            <a:pPr marL="176213" lvl="0" indent="-176213">
              <a:lnSpc>
                <a:spcPct val="80000"/>
              </a:lnSpc>
              <a:buNone/>
            </a:pPr>
            <a:r>
              <a:rPr lang="en-US" sz="2400" dirty="0" smtClean="0"/>
              <a:t>	</a:t>
            </a:r>
            <a:r>
              <a:rPr lang="en-US" sz="2400" dirty="0" smtClean="0"/>
              <a:t>- Lumped versus distributed models (these latter not </a:t>
            </a:r>
            <a:br>
              <a:rPr lang="en-US" sz="2400" dirty="0" smtClean="0"/>
            </a:br>
            <a:r>
              <a:rPr lang="en-US" sz="2400" dirty="0" smtClean="0"/>
              <a:t>   treated during these classes);</a:t>
            </a:r>
          </a:p>
          <a:p>
            <a:pPr marL="176213" lvl="0" indent="-176213">
              <a:lnSpc>
                <a:spcPct val="80000"/>
              </a:lnSpc>
              <a:buNone/>
            </a:pPr>
            <a:r>
              <a:rPr lang="en-US" sz="2400" dirty="0" smtClean="0"/>
              <a:t>	- Physically-based versus conceptual models;</a:t>
            </a:r>
          </a:p>
          <a:p>
            <a:pPr marL="176213" lvl="0" indent="-176213">
              <a:lnSpc>
                <a:spcPct val="80000"/>
              </a:lnSpc>
              <a:buNone/>
            </a:pPr>
            <a:r>
              <a:rPr lang="en-US" sz="2400" dirty="0" smtClean="0"/>
              <a:t>	</a:t>
            </a:r>
            <a:r>
              <a:rPr lang="en-US" sz="2400" dirty="0" smtClean="0"/>
              <a:t>- Computational requirements.</a:t>
            </a: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endParaRPr lang="en-US" sz="2400" dirty="0" smtClean="0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9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omic Sans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1706</TotalTime>
  <Words>126</Words>
  <Application>Microsoft Office PowerPoint</Application>
  <PresentationFormat>Presentazione su schermo (4:3)</PresentationFormat>
  <Paragraphs>36</Paragraphs>
  <Slides>5</Slides>
  <Notes>5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7" baseType="lpstr">
      <vt:lpstr>Default Design</vt:lpstr>
      <vt:lpstr>Microsoft Word Picture</vt:lpstr>
      <vt:lpstr>Infiltration models</vt:lpstr>
      <vt:lpstr>Infiltration models</vt:lpstr>
      <vt:lpstr>Horton model</vt:lpstr>
      <vt:lpstr>SCS-CN model</vt:lpstr>
      <vt:lpstr>Rainfall-Runoff modelling: final considerations</vt:lpstr>
    </vt:vector>
  </TitlesOfParts>
  <Company>Penn State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Resources Engineering</dc:title>
  <dc:creator>thorsten</dc:creator>
  <cp:lastModifiedBy>sturno</cp:lastModifiedBy>
  <cp:revision>176</cp:revision>
  <dcterms:created xsi:type="dcterms:W3CDTF">2005-12-13T01:02:29Z</dcterms:created>
  <dcterms:modified xsi:type="dcterms:W3CDTF">2011-04-17T20:36:02Z</dcterms:modified>
</cp:coreProperties>
</file>